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625" r:id="rId2"/>
    <p:sldId id="626" r:id="rId3"/>
    <p:sldId id="594" r:id="rId4"/>
    <p:sldId id="596" r:id="rId5"/>
    <p:sldId id="597" r:id="rId6"/>
    <p:sldId id="603" r:id="rId7"/>
    <p:sldId id="604" r:id="rId8"/>
    <p:sldId id="605" r:id="rId9"/>
    <p:sldId id="606" r:id="rId10"/>
    <p:sldId id="607" r:id="rId11"/>
    <p:sldId id="608" r:id="rId12"/>
    <p:sldId id="609" r:id="rId13"/>
    <p:sldId id="613" r:id="rId14"/>
    <p:sldId id="610" r:id="rId15"/>
    <p:sldId id="611" r:id="rId16"/>
    <p:sldId id="612" r:id="rId17"/>
    <p:sldId id="614" r:id="rId18"/>
    <p:sldId id="615" r:id="rId19"/>
    <p:sldId id="616" r:id="rId20"/>
    <p:sldId id="617" r:id="rId21"/>
    <p:sldId id="618" r:id="rId22"/>
    <p:sldId id="624" r:id="rId23"/>
    <p:sldId id="620" r:id="rId24"/>
    <p:sldId id="619" r:id="rId25"/>
    <p:sldId id="621" r:id="rId26"/>
    <p:sldId id="623" r:id="rId27"/>
    <p:sldId id="62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10EF"/>
    <a:srgbClr val="19F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117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5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44D72C-65B3-4C4F-A0F8-93EC445C1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0765C-2A9D-46C6-B2D9-9899E0187C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8328A-5283-454A-901A-FE549B522C8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B85-C36C-4498-AA9F-306613B47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0D1BB-CFA0-4363-8D2E-77297D5FF0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6B868-32C2-4603-8D74-CFFCF6B70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1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74D94-09FB-427A-9A4C-979D05A42E7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534CD-01F0-4F72-8FF0-A8C8E0837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31958AAE-69C7-513F-7B38-9934FA4D9A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40205A-ED62-66DD-357E-6BE9E11137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A56FAE-9EFA-597C-2DC8-2A6EA7F0D9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fld id="{770A9CEB-014C-9546-BFC8-D913563C4E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5E5CB863-67ED-BE06-7D9E-A50EA93F0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300243"/>
            <a:ext cx="8413750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endParaRPr lang="en-US" sz="2400"/>
          </a:p>
        </p:txBody>
      </p:sp>
      <p:sp>
        <p:nvSpPr>
          <p:cNvPr id="8" name="Line 77">
            <a:extLst>
              <a:ext uri="{FF2B5EF4-FFF2-40B4-BE49-F238E27FC236}">
                <a16:creationId xmlns:a16="http://schemas.microsoft.com/office/drawing/2014/main" id="{462B191E-6989-A0A3-152C-176FE738B3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904875"/>
            <a:ext cx="914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840A41F1-CBC7-52F1-72A3-93883B9D2CD3}"/>
              </a:ext>
            </a:extLst>
          </p:cNvPr>
          <p:cNvGrpSpPr>
            <a:grpSpLocks/>
          </p:cNvGrpSpPr>
          <p:nvPr/>
        </p:nvGrpSpPr>
        <p:grpSpPr bwMode="auto">
          <a:xfrm>
            <a:off x="0" y="884227"/>
            <a:ext cx="9132888" cy="92075"/>
            <a:chOff x="0" y="900"/>
            <a:chExt cx="5753" cy="96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5CC3632-92A7-9C87-CB5B-46C368DA2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3BB0F149-237B-3DC2-0374-9C5DD9C61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2" name="Picture 16" descr="aiaa4">
            <a:extLst>
              <a:ext uri="{FF2B5EF4-FFF2-40B4-BE49-F238E27FC236}">
                <a16:creationId xmlns:a16="http://schemas.microsoft.com/office/drawing/2014/main" id="{5B6C56AF-673E-B3EF-D231-7B34B232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243866"/>
            <a:ext cx="2837847" cy="3705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DE793E16-2A66-A4DF-757B-B41DA7D75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293" y="173307"/>
            <a:ext cx="4577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400" b="1" dirty="0">
                <a:latin typeface="CG Omega" charset="0"/>
              </a:rPr>
              <a:t>7th CFD Drag Prediction Workshop</a:t>
            </a:r>
          </a:p>
          <a:p>
            <a:pPr algn="ctr" eaLnBrk="0" hangingPunct="0"/>
            <a:r>
              <a:rPr lang="en-US" sz="1800" b="1" dirty="0">
                <a:latin typeface="CG Omega" charset="0"/>
              </a:rPr>
              <a:t>Chicago, IL USA – June 2022</a:t>
            </a:r>
          </a:p>
        </p:txBody>
      </p:sp>
      <p:pic>
        <p:nvPicPr>
          <p:cNvPr id="15362" name="Picture 2" descr="22nd November - The Origins &amp; History of the Royal Aeronautical Society -  RAeS Boscombe Down Branch">
            <a:extLst>
              <a:ext uri="{FF2B5EF4-FFF2-40B4-BE49-F238E27FC236}">
                <a16:creationId xmlns:a16="http://schemas.microsoft.com/office/drawing/2014/main" id="{FEA90C4A-3669-00B5-4666-33EB481F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36" y="80725"/>
            <a:ext cx="1657666" cy="7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11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08CE165-185D-6239-B518-C04DBE1811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C7B31-CE92-72E3-5BED-9E0A43CCB4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46CF34-9084-C61F-6C2B-343FEC8D9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fld id="{770A9CEB-014C-9546-BFC8-D913563C4E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4470-18ED-1E47-A475-AE7819813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0181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A9CEB-014C-9546-BFC8-D913563C4E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7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538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9E8FC78A-EDB4-AC3B-CE98-A7EB116B04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E69B02D-DA3E-F225-5312-FA09557F90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FE16293-9CB9-C91B-2AAC-CB192E1225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fld id="{770A9CEB-014C-9546-BFC8-D913563C4E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FEC0F390-952D-3F30-598D-41815CB3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300243"/>
            <a:ext cx="8413750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endParaRPr lang="en-US" sz="2400"/>
          </a:p>
        </p:txBody>
      </p:sp>
      <p:sp>
        <p:nvSpPr>
          <p:cNvPr id="10" name="Line 77">
            <a:extLst>
              <a:ext uri="{FF2B5EF4-FFF2-40B4-BE49-F238E27FC236}">
                <a16:creationId xmlns:a16="http://schemas.microsoft.com/office/drawing/2014/main" id="{B8461E98-2079-3D6E-323D-09714C3303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904875"/>
            <a:ext cx="914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AFCFECAB-04ED-EAED-9BEA-08AB3881FDEC}"/>
              </a:ext>
            </a:extLst>
          </p:cNvPr>
          <p:cNvGrpSpPr>
            <a:grpSpLocks/>
          </p:cNvGrpSpPr>
          <p:nvPr/>
        </p:nvGrpSpPr>
        <p:grpSpPr bwMode="auto">
          <a:xfrm>
            <a:off x="0" y="884227"/>
            <a:ext cx="9132888" cy="92075"/>
            <a:chOff x="0" y="900"/>
            <a:chExt cx="5753" cy="96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29B0B053-5C0A-5AB0-A0A0-A88C3921F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C5148D6B-4769-C05C-5FA4-8D2E43FE8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16" descr="aiaa4">
            <a:extLst>
              <a:ext uri="{FF2B5EF4-FFF2-40B4-BE49-F238E27FC236}">
                <a16:creationId xmlns:a16="http://schemas.microsoft.com/office/drawing/2014/main" id="{3A4F1307-270F-2C75-9A3B-A7FC28F9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243866"/>
            <a:ext cx="2837847" cy="3705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6758B18B-8BA6-20AB-1940-A652F311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293" y="173307"/>
            <a:ext cx="4577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400" b="1" dirty="0">
                <a:latin typeface="CG Omega" charset="0"/>
              </a:rPr>
              <a:t>7th CFD Drag Prediction Workshop</a:t>
            </a:r>
          </a:p>
          <a:p>
            <a:pPr algn="ctr" eaLnBrk="0" hangingPunct="0"/>
            <a:r>
              <a:rPr lang="en-US" sz="1800" b="1" dirty="0">
                <a:latin typeface="CG Omega" charset="0"/>
              </a:rPr>
              <a:t>Chicago, IL USA – June 2022</a:t>
            </a:r>
          </a:p>
        </p:txBody>
      </p:sp>
      <p:pic>
        <p:nvPicPr>
          <p:cNvPr id="16" name="Picture 2" descr="22nd November - The Origins &amp; History of the Royal Aeronautical Society -  RAeS Boscombe Down Branch">
            <a:extLst>
              <a:ext uri="{FF2B5EF4-FFF2-40B4-BE49-F238E27FC236}">
                <a16:creationId xmlns:a16="http://schemas.microsoft.com/office/drawing/2014/main" id="{4F4B67C3-6FDD-7C25-66E2-E0AB6529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36" y="80725"/>
            <a:ext cx="1657666" cy="7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2747EA19-11B6-47AE-ADBA-0273F9FFDC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884229"/>
            <a:ext cx="9132888" cy="92075"/>
            <a:chOff x="0" y="900"/>
            <a:chExt cx="5753" cy="96"/>
          </a:xfrm>
        </p:grpSpPr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85755C4C-746F-4BC6-AB93-142902FC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FED0BE50-6C63-4CFA-8743-B3AF4C2FB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1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5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954750" y="1691080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Side-of-Body Separation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DA061-D26C-462F-9F4D-A42CB96C8D25}"/>
              </a:ext>
            </a:extLst>
          </p:cNvPr>
          <p:cNvSpPr txBox="1"/>
          <p:nvPr/>
        </p:nvSpPr>
        <p:spPr>
          <a:xfrm>
            <a:off x="1124003" y="2865686"/>
            <a:ext cx="710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i="1" dirty="0"/>
              <a:t>Wing-Body Trailing-Edge Juncture Separation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21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2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1B: Grid Refinement</a:t>
            </a:r>
          </a:p>
        </p:txBody>
      </p:sp>
      <p:cxnSp>
        <p:nvCxnSpPr>
          <p:cNvPr id="37" name="Straight Arrow Connector 36"/>
          <p:cNvCxnSpPr>
            <a:stCxn id="41" idx="1"/>
            <a:endCxn id="8" idx="6"/>
          </p:cNvCxnSpPr>
          <p:nvPr/>
        </p:nvCxnSpPr>
        <p:spPr>
          <a:xfrm flipH="1">
            <a:off x="4360146" y="1199378"/>
            <a:ext cx="1482035" cy="8962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Width (wing)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2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8D5CCF-DE98-44CE-B847-65768302C8D9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DAFCB7-86D9-4878-AC84-4451605B660D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0C0E0C12-A7B7-491C-9969-47ADC78F6155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399F49C-307F-408A-9D0A-8717EA3F7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E0188A3-363A-496A-A3C9-0E5B67FC0B11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FF34095-2D11-4024-8C24-A249D2397B86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CD1C2D1-8291-4A87-AA3E-C38BB9CB7DB1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907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2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1B: Grid Refinement</a:t>
            </a:r>
          </a:p>
        </p:txBody>
      </p:sp>
      <p:cxnSp>
        <p:nvCxnSpPr>
          <p:cNvPr id="37" name="Straight Arrow Connector 36"/>
          <p:cNvCxnSpPr>
            <a:stCxn id="41" idx="1"/>
            <a:endCxn id="7" idx="6"/>
          </p:cNvCxnSpPr>
          <p:nvPr/>
        </p:nvCxnSpPr>
        <p:spPr>
          <a:xfrm flipH="1">
            <a:off x="4082588" y="1199376"/>
            <a:ext cx="1759593" cy="7072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81" y="101471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Height (fuselage)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1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188504-A701-49D0-BFB3-FE7EEFA74207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75EADD-9F89-4330-9383-902F4F821F59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74509ECA-213F-49F5-9EC4-CCBE6520EE72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C733C9-65E5-4C3D-9E9D-2D50E9F64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F5FCF1B-6C60-4795-9924-B588742E7BFF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3D21C65-8984-4939-B4C2-23FCBAE9C03E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F964EEA-D5DC-4361-81EA-0C7110F8DB30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020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6" cy="4920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12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</a:t>
            </a:r>
            <a:r>
              <a:rPr lang="en-US" b="1" u="sng" dirty="0"/>
              <a:t>2A</a:t>
            </a:r>
            <a:r>
              <a:rPr lang="en-US" sz="2400" b="1" u="sng" dirty="0"/>
              <a:t>:  Alpha Sweep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21582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6" cy="4920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12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</a:t>
            </a:r>
            <a:r>
              <a:rPr lang="en-US" b="1" u="sng" dirty="0"/>
              <a:t>2A</a:t>
            </a:r>
            <a:r>
              <a:rPr lang="en-US" sz="2400" b="1" u="sng" dirty="0"/>
              <a:t>:  Alpha Sweep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204020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1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19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2A: Alpha Sweep</a:t>
            </a:r>
          </a:p>
        </p:txBody>
      </p:sp>
      <p:cxnSp>
        <p:nvCxnSpPr>
          <p:cNvPr id="37" name="Straight Arrow Connector 36"/>
          <p:cNvCxnSpPr>
            <a:stCxn id="41" idx="1"/>
          </p:cNvCxnSpPr>
          <p:nvPr/>
        </p:nvCxnSpPr>
        <p:spPr>
          <a:xfrm flipH="1">
            <a:off x="4901195" y="1199378"/>
            <a:ext cx="940984" cy="1649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Leading Edge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497DDE-8FD0-4782-B392-8B83D921FD4F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470641-F7C9-4A83-A1CB-39383FACF3A5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EE21AAD7-A7AA-4262-A664-117B7EF684E8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29185A2-21FD-482C-B711-C98DDEC2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A0EFBE1-C48A-4B0C-A055-8C59E02DEE8A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00DCC6C-2DD7-47F4-985A-302A3794BB24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543C2B6-0FC4-444B-94BE-ED9F3C56490C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04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2A: Alpha Sweep</a:t>
            </a:r>
          </a:p>
        </p:txBody>
      </p:sp>
      <p:cxnSp>
        <p:nvCxnSpPr>
          <p:cNvPr id="37" name="Straight Arrow Connector 36"/>
          <p:cNvCxnSpPr>
            <a:stCxn id="41" idx="1"/>
            <a:endCxn id="8" idx="6"/>
          </p:cNvCxnSpPr>
          <p:nvPr/>
        </p:nvCxnSpPr>
        <p:spPr>
          <a:xfrm flipH="1">
            <a:off x="4360146" y="1199378"/>
            <a:ext cx="1482035" cy="8962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Width (wing)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2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3903F4-C733-4D9C-B396-8ECC6AB3BB90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95718B-0B1B-4ABB-BF55-7F356C22BA69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62963318-C8DA-4431-9402-58529F1ADD49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18640BD-991E-4E48-94CA-590213B62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9349CD3-58F0-449A-BC4A-BE15A1AA2185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BBFF224-2D50-4C90-B5D2-4E5476C824C7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BB984CC-8D11-4101-AB2E-3FA8B32F1F51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181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2A: Alpha Sweep</a:t>
            </a:r>
          </a:p>
        </p:txBody>
      </p:sp>
      <p:cxnSp>
        <p:nvCxnSpPr>
          <p:cNvPr id="37" name="Straight Arrow Connector 36"/>
          <p:cNvCxnSpPr>
            <a:stCxn id="41" idx="1"/>
            <a:endCxn id="7" idx="6"/>
          </p:cNvCxnSpPr>
          <p:nvPr/>
        </p:nvCxnSpPr>
        <p:spPr>
          <a:xfrm flipH="1">
            <a:off x="4082588" y="1199376"/>
            <a:ext cx="1759593" cy="7072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81" y="101471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Height (fuselage)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1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057B8-CECD-4251-B3DB-42D9078C4C76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F5F286-2F07-498B-8F39-971510CBD2D7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0976DDE8-4D98-4459-AFC2-E393CF1D555D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988E240-CAC7-4F01-98E1-FDBD2AF60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CEAB157-913F-443E-9FCB-2E6F4C9FA8FC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4629973-7899-473D-B887-455EB488423B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A1222CC-20C1-4AD2-AD7F-5B0DF27DAF91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288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6" cy="4920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12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</a:t>
            </a:r>
            <a:r>
              <a:rPr lang="en-US" b="1" u="sng" dirty="0"/>
              <a:t>2B</a:t>
            </a:r>
            <a:r>
              <a:rPr lang="en-US" sz="2400" b="1" u="sng" dirty="0"/>
              <a:t>:  Alpha Sweep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243675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5" cy="4920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12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</a:t>
            </a:r>
            <a:r>
              <a:rPr lang="en-US" b="1" u="sng" dirty="0"/>
              <a:t>2B</a:t>
            </a:r>
            <a:r>
              <a:rPr lang="en-US" sz="2400" b="1" u="sng" dirty="0"/>
              <a:t>:  Alpha Sweep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111359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3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3" cy="3802601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19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2B: Alpha Sweep</a:t>
            </a:r>
          </a:p>
        </p:txBody>
      </p:sp>
      <p:cxnSp>
        <p:nvCxnSpPr>
          <p:cNvPr id="37" name="Straight Arrow Connector 36"/>
          <p:cNvCxnSpPr>
            <a:stCxn id="41" idx="1"/>
          </p:cNvCxnSpPr>
          <p:nvPr/>
        </p:nvCxnSpPr>
        <p:spPr>
          <a:xfrm flipH="1">
            <a:off x="4901195" y="1199378"/>
            <a:ext cx="940984" cy="1649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Leading Edge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15E0CE-2AC7-49D7-AB3D-30091D010108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E4AAB9-153A-424A-81AF-1FFB2549F270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86586FDD-44DA-4DF8-93F4-91465D795F62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EF90568-7076-4617-A391-A7DB743C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A98C0F3-D416-4875-BDA1-B8557ABA89B5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AC1F290-103D-4821-B00F-66DCBB4A4BB4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C3E1A2E-F311-4EE5-BF14-D6C63DC5701C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68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302931" y="1044749"/>
            <a:ext cx="4964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Side-of-Body Separation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DA061-D26C-462F-9F4D-A42CB96C8D25}"/>
              </a:ext>
            </a:extLst>
          </p:cNvPr>
          <p:cNvSpPr txBox="1"/>
          <p:nvPr/>
        </p:nvSpPr>
        <p:spPr>
          <a:xfrm>
            <a:off x="1124003" y="2280911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10 Submitted (partial) Data Sets </a:t>
            </a:r>
            <a:r>
              <a:rPr lang="en-US" sz="2000" b="1" dirty="0"/>
              <a:t>(</a:t>
            </a:r>
            <a:r>
              <a:rPr lang="en-US" sz="1800" b="1" i="1" dirty="0"/>
              <a:t>as of June 21</a:t>
            </a:r>
            <a:r>
              <a:rPr lang="en-US" sz="20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F90A1-E76E-4810-87A8-A14E378BFD17}"/>
              </a:ext>
            </a:extLst>
          </p:cNvPr>
          <p:cNvSpPr txBox="1"/>
          <p:nvPr/>
        </p:nvSpPr>
        <p:spPr>
          <a:xfrm>
            <a:off x="1258320" y="3163130"/>
            <a:ext cx="30540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	</a:t>
            </a:r>
            <a:r>
              <a:rPr lang="en-US" sz="2000" b="1" u="sng" dirty="0"/>
              <a:t>Grids</a:t>
            </a:r>
          </a:p>
          <a:p>
            <a:pPr lvl="1"/>
            <a:r>
              <a:rPr lang="en-US" sz="2000" b="1" dirty="0"/>
              <a:t>7 Unstructured</a:t>
            </a:r>
          </a:p>
          <a:p>
            <a:pPr lvl="1"/>
            <a:r>
              <a:rPr lang="en-US" sz="2000" b="1" dirty="0"/>
              <a:t>1 Overset</a:t>
            </a:r>
          </a:p>
          <a:p>
            <a:pPr lvl="1"/>
            <a:r>
              <a:rPr lang="en-US" sz="2000" b="1" dirty="0"/>
              <a:t>1 Multi-block</a:t>
            </a:r>
          </a:p>
          <a:p>
            <a:pPr lvl="1"/>
            <a:r>
              <a:rPr lang="en-US" sz="2000" b="1" dirty="0"/>
              <a:t>1 Custom Cartesian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06058-B5E4-463E-87B8-F2039C4EDD60}"/>
              </a:ext>
            </a:extLst>
          </p:cNvPr>
          <p:cNvSpPr txBox="1"/>
          <p:nvPr/>
        </p:nvSpPr>
        <p:spPr>
          <a:xfrm>
            <a:off x="5150906" y="3163130"/>
            <a:ext cx="25028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Turbulence Models</a:t>
            </a:r>
          </a:p>
          <a:p>
            <a:pPr lvl="1"/>
            <a:r>
              <a:rPr lang="en-US" sz="2000" b="1" dirty="0"/>
              <a:t>2 SA</a:t>
            </a:r>
          </a:p>
          <a:p>
            <a:pPr lvl="1"/>
            <a:r>
              <a:rPr lang="en-US" sz="2000" b="1" dirty="0"/>
              <a:t>6 SA QCR</a:t>
            </a:r>
          </a:p>
          <a:p>
            <a:pPr lvl="1"/>
            <a:r>
              <a:rPr lang="en-US" sz="2000" b="1" dirty="0"/>
              <a:t>1 SST</a:t>
            </a:r>
          </a:p>
          <a:p>
            <a:pPr lvl="1"/>
            <a:r>
              <a:rPr lang="en-US" sz="2000" b="1" dirty="0"/>
              <a:t>1 k-</a:t>
            </a:r>
            <a:r>
              <a:rPr lang="en-US" sz="2000" b="1" dirty="0">
                <a:latin typeface="Symbol" panose="05050102010706020507" pitchFamily="18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64629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3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3" cy="380260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2B: Alpha Sweep</a:t>
            </a:r>
          </a:p>
        </p:txBody>
      </p:sp>
      <p:cxnSp>
        <p:nvCxnSpPr>
          <p:cNvPr id="37" name="Straight Arrow Connector 36"/>
          <p:cNvCxnSpPr>
            <a:stCxn id="41" idx="1"/>
            <a:endCxn id="8" idx="6"/>
          </p:cNvCxnSpPr>
          <p:nvPr/>
        </p:nvCxnSpPr>
        <p:spPr>
          <a:xfrm flipH="1">
            <a:off x="4360146" y="1199378"/>
            <a:ext cx="1482035" cy="8962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Width (wing)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2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E93046-D3EE-40FE-9205-DB78F330D9D1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F5BE8C-BAE0-45F5-91FF-1D212C6EE8BA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B17CDCF3-A750-4780-99F8-9C889412C281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056AD27-89BD-4099-A3CE-AFC986E4C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08497D6-86F1-4F90-B761-E1F193E00FEE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7D0A7DC-5D7C-4946-9AD7-22061558EAA3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791401B-CB6A-4273-97CA-880A8C3A9533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537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3" cy="380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3" cy="380260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2B: Alpha Sweep</a:t>
            </a:r>
          </a:p>
        </p:txBody>
      </p:sp>
      <p:cxnSp>
        <p:nvCxnSpPr>
          <p:cNvPr id="37" name="Straight Arrow Connector 36"/>
          <p:cNvCxnSpPr>
            <a:stCxn id="41" idx="1"/>
            <a:endCxn id="7" idx="6"/>
          </p:cNvCxnSpPr>
          <p:nvPr/>
        </p:nvCxnSpPr>
        <p:spPr>
          <a:xfrm flipH="1">
            <a:off x="4082588" y="1199376"/>
            <a:ext cx="1759593" cy="7072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81" y="101471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Height (fuselage)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1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E6C605-3212-4288-9B0B-B8968C19F499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7945B-8D07-4D77-BA79-95BEE7C3A431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B7F930C8-5C3D-40E4-AD06-B450979232AC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A720CFE-1C50-48DD-8C86-06F234E55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6AE102C-BC51-401A-AAF7-23B4D9253427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6FE046-3411-4B0B-B615-C197164F08E8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C816AD9-A04F-4F50-9DD4-EF6B36991E4F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708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5" cy="4920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3:  RN Sweep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136493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5" cy="4920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8091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4:  Alpha Sweep – Eye Locations: Adaptive Grid</a:t>
            </a:r>
          </a:p>
        </p:txBody>
      </p:sp>
    </p:spTree>
    <p:extLst>
      <p:ext uri="{BB962C8B-B14F-4D97-AF65-F5344CB8AC3E}">
        <p14:creationId xmlns:p14="http://schemas.microsoft.com/office/powerpoint/2010/main" val="412052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5" cy="4920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7027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5:  Alpha Sweep – Eye Locations:  DDES</a:t>
            </a:r>
          </a:p>
        </p:txBody>
      </p:sp>
    </p:spTree>
    <p:extLst>
      <p:ext uri="{BB962C8B-B14F-4D97-AF65-F5344CB8AC3E}">
        <p14:creationId xmlns:p14="http://schemas.microsoft.com/office/powerpoint/2010/main" val="394198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1" y="1600202"/>
            <a:ext cx="6469885" cy="4920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841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6:  Alpha Sweep – Eye Locations:  Aero-Structural</a:t>
            </a:r>
          </a:p>
        </p:txBody>
      </p:sp>
    </p:spTree>
    <p:extLst>
      <p:ext uri="{BB962C8B-B14F-4D97-AF65-F5344CB8AC3E}">
        <p14:creationId xmlns:p14="http://schemas.microsoft.com/office/powerpoint/2010/main" val="78795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1" y="2664785"/>
            <a:ext cx="4188832" cy="3185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1B: Grid Refinement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A4E6-E646-48A2-84EF-F6F1767814FB}"/>
              </a:ext>
            </a:extLst>
          </p:cNvPr>
          <p:cNvSpPr txBox="1"/>
          <p:nvPr/>
        </p:nvSpPr>
        <p:spPr>
          <a:xfrm>
            <a:off x="1906334" y="2199513"/>
            <a:ext cx="11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DPW-7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24B16-278C-45D8-981E-CA4C1A0D1D91}"/>
              </a:ext>
            </a:extLst>
          </p:cNvPr>
          <p:cNvSpPr txBox="1"/>
          <p:nvPr/>
        </p:nvSpPr>
        <p:spPr>
          <a:xfrm>
            <a:off x="6177187" y="2203120"/>
            <a:ext cx="11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DPW-6</a:t>
            </a:r>
          </a:p>
        </p:txBody>
      </p:sp>
      <p:pic>
        <p:nvPicPr>
          <p:cNvPr id="7" name="Picture 6" descr="EYE_CASE2A.png">
            <a:extLst>
              <a:ext uri="{FF2B5EF4-FFF2-40B4-BE49-F238E27FC236}">
                <a16:creationId xmlns:a16="http://schemas.microsoft.com/office/drawing/2014/main" id="{E32B0B86-E92F-4877-852C-44E18E11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23" y="2668452"/>
            <a:ext cx="4372170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664785"/>
            <a:ext cx="4188834" cy="3185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0079" y="1024237"/>
            <a:ext cx="21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2B: Alpha Sweep</a:t>
            </a:r>
          </a:p>
        </p:txBody>
      </p:sp>
      <p:pic>
        <p:nvPicPr>
          <p:cNvPr id="27" name="Picture 26" descr="EYE_CASE2A.png">
            <a:extLst>
              <a:ext uri="{FF2B5EF4-FFF2-40B4-BE49-F238E27FC236}">
                <a16:creationId xmlns:a16="http://schemas.microsoft.com/office/drawing/2014/main" id="{ED8AC33F-C37E-47CB-823B-74728BE8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24" y="2661178"/>
            <a:ext cx="4372170" cy="318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5DA4E6-E646-48A2-84EF-F6F1767814FB}"/>
              </a:ext>
            </a:extLst>
          </p:cNvPr>
          <p:cNvSpPr txBox="1"/>
          <p:nvPr/>
        </p:nvSpPr>
        <p:spPr>
          <a:xfrm>
            <a:off x="1906334" y="2199513"/>
            <a:ext cx="11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DPW-7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24B16-278C-45D8-981E-CA4C1A0D1D91}"/>
              </a:ext>
            </a:extLst>
          </p:cNvPr>
          <p:cNvSpPr txBox="1"/>
          <p:nvPr/>
        </p:nvSpPr>
        <p:spPr>
          <a:xfrm>
            <a:off x="6177187" y="2203120"/>
            <a:ext cx="11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DPW-6</a:t>
            </a:r>
          </a:p>
        </p:txBody>
      </p:sp>
    </p:spTree>
    <p:extLst>
      <p:ext uri="{BB962C8B-B14F-4D97-AF65-F5344CB8AC3E}">
        <p14:creationId xmlns:p14="http://schemas.microsoft.com/office/powerpoint/2010/main" val="200334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470079" y="1024237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Separation Bubble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371600" y="1600202"/>
            <a:ext cx="6915150" cy="4920615"/>
            <a:chOff x="1371600" y="1600200"/>
            <a:chExt cx="6915150" cy="4920615"/>
          </a:xfrm>
        </p:grpSpPr>
        <p:pic>
          <p:nvPicPr>
            <p:cNvPr id="59" name="Picture 58" descr="Bubble_definiti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63" name="Freeform 62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36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0" y="1600202"/>
            <a:ext cx="6469888" cy="4920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61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1A:  Grid Refinement – Eye Locations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5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5" cy="3802602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11" name="Group 35"/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r>
                <a:rPr lang="en-US" dirty="0"/>
                <a:t>	</a:t>
              </a:r>
            </a:p>
          </p:txBody>
        </p:sp>
        <p:grpSp>
          <p:nvGrpSpPr>
            <p:cNvPr id="19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470079" y="1024237"/>
            <a:ext cx="2515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1A: Grid Refinement</a:t>
            </a:r>
          </a:p>
        </p:txBody>
      </p:sp>
      <p:cxnSp>
        <p:nvCxnSpPr>
          <p:cNvPr id="37" name="Straight Arrow Connector 36"/>
          <p:cNvCxnSpPr>
            <a:stCxn id="41" idx="1"/>
          </p:cNvCxnSpPr>
          <p:nvPr/>
        </p:nvCxnSpPr>
        <p:spPr>
          <a:xfrm flipH="1">
            <a:off x="4901195" y="1199378"/>
            <a:ext cx="940984" cy="1649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Leading 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5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5" cy="3802602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1A: Grid Refinement</a:t>
            </a:r>
          </a:p>
        </p:txBody>
      </p:sp>
      <p:cxnSp>
        <p:nvCxnSpPr>
          <p:cNvPr id="37" name="Straight Arrow Connector 36"/>
          <p:cNvCxnSpPr>
            <a:stCxn id="41" idx="1"/>
            <a:endCxn id="8" idx="6"/>
          </p:cNvCxnSpPr>
          <p:nvPr/>
        </p:nvCxnSpPr>
        <p:spPr>
          <a:xfrm flipH="1">
            <a:off x="4360146" y="1199378"/>
            <a:ext cx="1482035" cy="8962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Width (wing)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2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E57C12-E953-43F8-96F9-68A263272309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DED415-9989-44C5-BB86-1863349C707D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E5AF5A5B-04EB-43F4-8E99-3372298423D1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8EA30E4-A1F7-412F-A6AA-F9FE491A2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D11BDB4-7F55-4D76-A466-E8C983347156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F5A9EF4-3619-475C-B7CF-FE0075F34AD9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8A856DE-0CA4-474A-BEB0-50E386CFFF50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5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5" cy="3802602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1A: Grid Refinement</a:t>
            </a:r>
          </a:p>
        </p:txBody>
      </p:sp>
      <p:cxnSp>
        <p:nvCxnSpPr>
          <p:cNvPr id="37" name="Straight Arrow Connector 36"/>
          <p:cNvCxnSpPr>
            <a:stCxn id="41" idx="1"/>
            <a:endCxn id="7" idx="6"/>
          </p:cNvCxnSpPr>
          <p:nvPr/>
        </p:nvCxnSpPr>
        <p:spPr>
          <a:xfrm flipH="1">
            <a:off x="4082588" y="1199376"/>
            <a:ext cx="1759593" cy="7072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81" y="101471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Height (fuselage)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1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FBF305-13E5-42A9-BA9E-92E94BC58267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5D662-36FC-444A-ADF5-0292766A19BF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435BF672-6539-40E7-9571-E306EDF0FF81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8D5409A-F29D-46E6-9A35-4507639F0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8924AF3-B7E7-4DCE-81B1-92768CDC707B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0185DC9-A070-4BB1-B95B-2D4E03794ED7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D8A176E-1ED7-4205-A3EA-D22AEE5D85E6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080" y="1600202"/>
            <a:ext cx="6469888" cy="4920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81" y="1024237"/>
            <a:ext cx="661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CASE 1B:  Grid Refinement – Eye Locations</a:t>
            </a:r>
          </a:p>
        </p:txBody>
      </p:sp>
    </p:spTree>
    <p:extLst>
      <p:ext uri="{BB962C8B-B14F-4D97-AF65-F5344CB8AC3E}">
        <p14:creationId xmlns:p14="http://schemas.microsoft.com/office/powerpoint/2010/main" val="25922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7590" y="2356374"/>
            <a:ext cx="4188834" cy="3802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8590" y="2356374"/>
            <a:ext cx="4188834" cy="3802602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15658" y="1000127"/>
            <a:ext cx="2143696" cy="1525391"/>
            <a:chOff x="1371600" y="1600200"/>
            <a:chExt cx="6915150" cy="4920615"/>
          </a:xfrm>
        </p:grpSpPr>
        <p:pic>
          <p:nvPicPr>
            <p:cNvPr id="6" name="Picture 5" descr="Bubble_definiti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600200"/>
              <a:ext cx="6915150" cy="4920615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495425" y="1724025"/>
              <a:ext cx="4962525" cy="3667125"/>
            </a:xfrm>
            <a:custGeom>
              <a:avLst/>
              <a:gdLst>
                <a:gd name="connsiteX0" fmla="*/ 0 w 4962525"/>
                <a:gd name="connsiteY0" fmla="*/ 3667125 h 3667125"/>
                <a:gd name="connsiteX1" fmla="*/ 333375 w 4962525"/>
                <a:gd name="connsiteY1" fmla="*/ 3590925 h 3667125"/>
                <a:gd name="connsiteX2" fmla="*/ 628650 w 4962525"/>
                <a:gd name="connsiteY2" fmla="*/ 3533775 h 3667125"/>
                <a:gd name="connsiteX3" fmla="*/ 952500 w 4962525"/>
                <a:gd name="connsiteY3" fmla="*/ 3495675 h 3667125"/>
                <a:gd name="connsiteX4" fmla="*/ 1000125 w 4962525"/>
                <a:gd name="connsiteY4" fmla="*/ 3419475 h 3667125"/>
                <a:gd name="connsiteX5" fmla="*/ 1333500 w 4962525"/>
                <a:gd name="connsiteY5" fmla="*/ 3133725 h 3667125"/>
                <a:gd name="connsiteX6" fmla="*/ 1704975 w 4962525"/>
                <a:gd name="connsiteY6" fmla="*/ 2800350 h 3667125"/>
                <a:gd name="connsiteX7" fmla="*/ 2590800 w 4962525"/>
                <a:gd name="connsiteY7" fmla="*/ 2028825 h 3667125"/>
                <a:gd name="connsiteX8" fmla="*/ 3390900 w 4962525"/>
                <a:gd name="connsiteY8" fmla="*/ 1362075 h 3667125"/>
                <a:gd name="connsiteX9" fmla="*/ 4057650 w 4962525"/>
                <a:gd name="connsiteY9" fmla="*/ 781050 h 3667125"/>
                <a:gd name="connsiteX10" fmla="*/ 4772025 w 4962525"/>
                <a:gd name="connsiteY10" fmla="*/ 152400 h 3667125"/>
                <a:gd name="connsiteX11" fmla="*/ 4962525 w 4962525"/>
                <a:gd name="connsiteY11" fmla="*/ 0 h 36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2525" h="3667125">
                  <a:moveTo>
                    <a:pt x="0" y="3667125"/>
                  </a:moveTo>
                  <a:lnTo>
                    <a:pt x="333375" y="3590925"/>
                  </a:lnTo>
                  <a:cubicBezTo>
                    <a:pt x="438150" y="3568700"/>
                    <a:pt x="525463" y="3549650"/>
                    <a:pt x="628650" y="3533775"/>
                  </a:cubicBezTo>
                  <a:cubicBezTo>
                    <a:pt x="731837" y="3517900"/>
                    <a:pt x="890587" y="3514725"/>
                    <a:pt x="952500" y="3495675"/>
                  </a:cubicBezTo>
                  <a:cubicBezTo>
                    <a:pt x="1014413" y="3476625"/>
                    <a:pt x="936625" y="3479800"/>
                    <a:pt x="1000125" y="3419475"/>
                  </a:cubicBezTo>
                  <a:cubicBezTo>
                    <a:pt x="1063625" y="3359150"/>
                    <a:pt x="1216025" y="3236912"/>
                    <a:pt x="1333500" y="3133725"/>
                  </a:cubicBezTo>
                  <a:cubicBezTo>
                    <a:pt x="1450975" y="3030538"/>
                    <a:pt x="1704975" y="2800350"/>
                    <a:pt x="1704975" y="2800350"/>
                  </a:cubicBezTo>
                  <a:lnTo>
                    <a:pt x="2590800" y="2028825"/>
                  </a:lnTo>
                  <a:cubicBezTo>
                    <a:pt x="2871787" y="1789113"/>
                    <a:pt x="3146425" y="1570037"/>
                    <a:pt x="3390900" y="1362075"/>
                  </a:cubicBezTo>
                  <a:cubicBezTo>
                    <a:pt x="3635375" y="1154113"/>
                    <a:pt x="4057650" y="781050"/>
                    <a:pt x="4057650" y="781050"/>
                  </a:cubicBezTo>
                  <a:lnTo>
                    <a:pt x="4772025" y="152400"/>
                  </a:lnTo>
                  <a:cubicBezTo>
                    <a:pt x="4922837" y="22225"/>
                    <a:pt x="4942681" y="11112"/>
                    <a:pt x="4962525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28900" y="1809750"/>
              <a:ext cx="4552950" cy="3738562"/>
            </a:xfrm>
            <a:custGeom>
              <a:avLst/>
              <a:gdLst>
                <a:gd name="connsiteX0" fmla="*/ 0 w 4552950"/>
                <a:gd name="connsiteY0" fmla="*/ 3657600 h 3738562"/>
                <a:gd name="connsiteX1" fmla="*/ 523875 w 4552950"/>
                <a:gd name="connsiteY1" fmla="*/ 3724275 h 3738562"/>
                <a:gd name="connsiteX2" fmla="*/ 923925 w 4552950"/>
                <a:gd name="connsiteY2" fmla="*/ 3733800 h 3738562"/>
                <a:gd name="connsiteX3" fmla="*/ 1076325 w 4552950"/>
                <a:gd name="connsiteY3" fmla="*/ 3695700 h 3738562"/>
                <a:gd name="connsiteX4" fmla="*/ 1162050 w 4552950"/>
                <a:gd name="connsiteY4" fmla="*/ 3609975 h 3738562"/>
                <a:gd name="connsiteX5" fmla="*/ 1285875 w 4552950"/>
                <a:gd name="connsiteY5" fmla="*/ 3514725 h 3738562"/>
                <a:gd name="connsiteX6" fmla="*/ 1466850 w 4552950"/>
                <a:gd name="connsiteY6" fmla="*/ 3324225 h 3738562"/>
                <a:gd name="connsiteX7" fmla="*/ 1647825 w 4552950"/>
                <a:gd name="connsiteY7" fmla="*/ 3067050 h 3738562"/>
                <a:gd name="connsiteX8" fmla="*/ 1828800 w 4552950"/>
                <a:gd name="connsiteY8" fmla="*/ 2819400 h 3738562"/>
                <a:gd name="connsiteX9" fmla="*/ 2028825 w 4552950"/>
                <a:gd name="connsiteY9" fmla="*/ 2486025 h 3738562"/>
                <a:gd name="connsiteX10" fmla="*/ 2171700 w 4552950"/>
                <a:gd name="connsiteY10" fmla="*/ 2219325 h 3738562"/>
                <a:gd name="connsiteX11" fmla="*/ 2257425 w 4552950"/>
                <a:gd name="connsiteY11" fmla="*/ 2038350 h 3738562"/>
                <a:gd name="connsiteX12" fmla="*/ 2390775 w 4552950"/>
                <a:gd name="connsiteY12" fmla="*/ 1819275 h 3738562"/>
                <a:gd name="connsiteX13" fmla="*/ 2524125 w 4552950"/>
                <a:gd name="connsiteY13" fmla="*/ 1581150 h 3738562"/>
                <a:gd name="connsiteX14" fmla="*/ 2695575 w 4552950"/>
                <a:gd name="connsiteY14" fmla="*/ 1390650 h 3738562"/>
                <a:gd name="connsiteX15" fmla="*/ 3095625 w 4552950"/>
                <a:gd name="connsiteY15" fmla="*/ 1143000 h 3738562"/>
                <a:gd name="connsiteX16" fmla="*/ 3409950 w 4552950"/>
                <a:gd name="connsiteY16" fmla="*/ 904875 h 3738562"/>
                <a:gd name="connsiteX17" fmla="*/ 4029075 w 4552950"/>
                <a:gd name="connsiteY17" fmla="*/ 419100 h 3738562"/>
                <a:gd name="connsiteX18" fmla="*/ 4552950 w 4552950"/>
                <a:gd name="connsiteY18" fmla="*/ 0 h 373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2950" h="3738562">
                  <a:moveTo>
                    <a:pt x="0" y="3657600"/>
                  </a:moveTo>
                  <a:cubicBezTo>
                    <a:pt x="184944" y="3684587"/>
                    <a:pt x="369888" y="3711575"/>
                    <a:pt x="523875" y="3724275"/>
                  </a:cubicBezTo>
                  <a:cubicBezTo>
                    <a:pt x="677862" y="3736975"/>
                    <a:pt x="831850" y="3738562"/>
                    <a:pt x="923925" y="3733800"/>
                  </a:cubicBezTo>
                  <a:cubicBezTo>
                    <a:pt x="1016000" y="3729038"/>
                    <a:pt x="1036638" y="3716338"/>
                    <a:pt x="1076325" y="3695700"/>
                  </a:cubicBezTo>
                  <a:cubicBezTo>
                    <a:pt x="1116013" y="3675063"/>
                    <a:pt x="1127125" y="3640138"/>
                    <a:pt x="1162050" y="3609975"/>
                  </a:cubicBezTo>
                  <a:cubicBezTo>
                    <a:pt x="1196975" y="3579813"/>
                    <a:pt x="1235075" y="3562350"/>
                    <a:pt x="1285875" y="3514725"/>
                  </a:cubicBezTo>
                  <a:cubicBezTo>
                    <a:pt x="1336675" y="3467100"/>
                    <a:pt x="1406525" y="3398838"/>
                    <a:pt x="1466850" y="3324225"/>
                  </a:cubicBezTo>
                  <a:cubicBezTo>
                    <a:pt x="1527175" y="3249613"/>
                    <a:pt x="1587500" y="3151187"/>
                    <a:pt x="1647825" y="3067050"/>
                  </a:cubicBezTo>
                  <a:cubicBezTo>
                    <a:pt x="1708150" y="2982913"/>
                    <a:pt x="1765300" y="2916237"/>
                    <a:pt x="1828800" y="2819400"/>
                  </a:cubicBezTo>
                  <a:cubicBezTo>
                    <a:pt x="1892300" y="2722563"/>
                    <a:pt x="1971675" y="2586037"/>
                    <a:pt x="2028825" y="2486025"/>
                  </a:cubicBezTo>
                  <a:cubicBezTo>
                    <a:pt x="2085975" y="2386013"/>
                    <a:pt x="2133600" y="2293938"/>
                    <a:pt x="2171700" y="2219325"/>
                  </a:cubicBezTo>
                  <a:cubicBezTo>
                    <a:pt x="2209800" y="2144713"/>
                    <a:pt x="2220913" y="2105025"/>
                    <a:pt x="2257425" y="2038350"/>
                  </a:cubicBezTo>
                  <a:cubicBezTo>
                    <a:pt x="2293937" y="1971675"/>
                    <a:pt x="2346325" y="1895475"/>
                    <a:pt x="2390775" y="1819275"/>
                  </a:cubicBezTo>
                  <a:cubicBezTo>
                    <a:pt x="2435225" y="1743075"/>
                    <a:pt x="2473325" y="1652587"/>
                    <a:pt x="2524125" y="1581150"/>
                  </a:cubicBezTo>
                  <a:cubicBezTo>
                    <a:pt x="2574925" y="1509713"/>
                    <a:pt x="2600325" y="1463675"/>
                    <a:pt x="2695575" y="1390650"/>
                  </a:cubicBezTo>
                  <a:cubicBezTo>
                    <a:pt x="2790825" y="1317625"/>
                    <a:pt x="2976563" y="1223962"/>
                    <a:pt x="3095625" y="1143000"/>
                  </a:cubicBezTo>
                  <a:cubicBezTo>
                    <a:pt x="3214687" y="1062038"/>
                    <a:pt x="3409950" y="904875"/>
                    <a:pt x="3409950" y="904875"/>
                  </a:cubicBezTo>
                  <a:lnTo>
                    <a:pt x="4029075" y="419100"/>
                  </a:lnTo>
                  <a:lnTo>
                    <a:pt x="455295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49829" y="1753333"/>
            <a:ext cx="1825868" cy="912934"/>
            <a:chOff x="5649829" y="1753333"/>
            <a:chExt cx="1825868" cy="912934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5649829" y="1753333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Turbulence Model</a:t>
              </a:r>
            </a:p>
            <a:p>
              <a:r>
                <a:rPr lang="en-US" sz="900" b="1" dirty="0"/>
                <a:t>	SA</a:t>
              </a:r>
            </a:p>
            <a:p>
              <a:r>
                <a:rPr lang="en-US" sz="900" b="1" dirty="0"/>
                <a:t>	SA QRC</a:t>
              </a:r>
            </a:p>
            <a:p>
              <a:r>
                <a:rPr lang="en-US" sz="900" b="1" dirty="0"/>
                <a:t>	SST</a:t>
              </a:r>
            </a:p>
            <a:p>
              <a:r>
                <a:rPr lang="en-US" sz="900" b="1" dirty="0"/>
                <a:t>	 k-</a:t>
              </a:r>
              <a:r>
                <a:rPr lang="en-US" sz="900" b="1" dirty="0">
                  <a:latin typeface="Symbol" panose="05050102010706020507" pitchFamily="18" charset="2"/>
                </a:rPr>
                <a:t>e</a:t>
              </a:r>
              <a:endParaRPr lang="en-US" sz="900" b="1" dirty="0"/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19" name="Group 50"/>
            <p:cNvGrpSpPr/>
            <p:nvPr/>
          </p:nvGrpSpPr>
          <p:grpSpPr>
            <a:xfrm>
              <a:off x="5913986" y="1980549"/>
              <a:ext cx="613456" cy="400701"/>
              <a:chOff x="2776698" y="2905704"/>
              <a:chExt cx="613456" cy="40070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470079" y="102423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CASE 1B: Grid Refinement</a:t>
            </a:r>
          </a:p>
        </p:txBody>
      </p:sp>
      <p:cxnSp>
        <p:nvCxnSpPr>
          <p:cNvPr id="37" name="Straight Arrow Connector 36"/>
          <p:cNvCxnSpPr>
            <a:stCxn id="41" idx="1"/>
          </p:cNvCxnSpPr>
          <p:nvPr/>
        </p:nvCxnSpPr>
        <p:spPr>
          <a:xfrm flipH="1">
            <a:off x="4901195" y="1199378"/>
            <a:ext cx="940984" cy="1649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42179" y="101471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Bubble Leading Edge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9FF39-748C-413D-A3D5-B9A6428BB545}"/>
              </a:ext>
            </a:extLst>
          </p:cNvPr>
          <p:cNvGrpSpPr/>
          <p:nvPr/>
        </p:nvGrpSpPr>
        <p:grpSpPr>
          <a:xfrm>
            <a:off x="1689790" y="1753333"/>
            <a:ext cx="1825868" cy="912934"/>
            <a:chOff x="1470744" y="1124294"/>
            <a:chExt cx="1825868" cy="9129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C3A206-A5F4-42B5-88B7-6DE36D893437}"/>
                </a:ext>
              </a:extLst>
            </p:cNvPr>
            <p:cNvSpPr txBox="1">
              <a:spLocks/>
            </p:cNvSpPr>
            <p:nvPr/>
          </p:nvSpPr>
          <p:spPr>
            <a:xfrm>
              <a:off x="1470744" y="1124294"/>
              <a:ext cx="1825868" cy="912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/>
                <a:t>Grid Type</a:t>
              </a:r>
            </a:p>
            <a:p>
              <a:r>
                <a:rPr lang="en-US" sz="900" b="1" dirty="0"/>
                <a:t>	Unstructured</a:t>
              </a:r>
            </a:p>
            <a:p>
              <a:r>
                <a:rPr lang="en-US" sz="900" b="1" dirty="0"/>
                <a:t>	Multi-block</a:t>
              </a:r>
            </a:p>
            <a:p>
              <a:r>
                <a:rPr lang="en-US" sz="900" b="1" dirty="0"/>
                <a:t>	Overset</a:t>
              </a:r>
            </a:p>
            <a:p>
              <a:r>
                <a:rPr lang="en-US" sz="900" b="1" dirty="0"/>
                <a:t>	Custom Cart</a:t>
              </a:r>
            </a:p>
            <a:p>
              <a:r>
                <a:rPr lang="en-US" sz="900" b="1" dirty="0"/>
                <a:t>	</a:t>
              </a:r>
              <a:r>
                <a:rPr lang="en-US" dirty="0"/>
                <a:t>	</a:t>
              </a:r>
            </a:p>
          </p:txBody>
        </p:sp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D7D99CCE-C9DF-4612-9BFC-4AFB36ACDD5B}"/>
                </a:ext>
              </a:extLst>
            </p:cNvPr>
            <p:cNvGrpSpPr/>
            <p:nvPr/>
          </p:nvGrpSpPr>
          <p:grpSpPr>
            <a:xfrm>
              <a:off x="1740277" y="1371599"/>
              <a:ext cx="613456" cy="400701"/>
              <a:chOff x="2776698" y="2905704"/>
              <a:chExt cx="613456" cy="4007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741C41A-76DD-45A4-A856-89B61ABC1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6698" y="2905704"/>
                <a:ext cx="613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15F69D1-7429-4FEC-ABFF-D79623E6030C}"/>
                  </a:ext>
                </a:extLst>
              </p:cNvPr>
              <p:cNvCxnSpPr/>
              <p:nvPr/>
            </p:nvCxnSpPr>
            <p:spPr>
              <a:xfrm>
                <a:off x="2776698" y="3039271"/>
                <a:ext cx="613456" cy="0"/>
              </a:xfrm>
              <a:prstGeom prst="line">
                <a:avLst/>
              </a:prstGeom>
              <a:ln>
                <a:solidFill>
                  <a:srgbClr val="19F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13802E4-7641-4ED2-ABE3-A9FEE5D08DEA}"/>
                  </a:ext>
                </a:extLst>
              </p:cNvPr>
              <p:cNvCxnSpPr/>
              <p:nvPr/>
            </p:nvCxnSpPr>
            <p:spPr>
              <a:xfrm>
                <a:off x="2776698" y="3172838"/>
                <a:ext cx="61345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45E4987-A867-4DCC-A86F-235D89FAC66E}"/>
                  </a:ext>
                </a:extLst>
              </p:cNvPr>
              <p:cNvCxnSpPr/>
              <p:nvPr/>
            </p:nvCxnSpPr>
            <p:spPr>
              <a:xfrm>
                <a:off x="2776698" y="3306405"/>
                <a:ext cx="613456" cy="0"/>
              </a:xfrm>
              <a:prstGeom prst="line">
                <a:avLst/>
              </a:prstGeom>
              <a:ln>
                <a:solidFill>
                  <a:srgbClr val="FF10E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423245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1335FC6-4F96-444E-A0DC-BC713F1C2839}" vid="{11FD0254-8E3C-491B-898C-814B760D0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33952</TotalTime>
  <Words>583</Words>
  <Application>Microsoft Office PowerPoint</Application>
  <PresentationFormat>On-screen Show (4:3)</PresentationFormat>
  <Paragraphs>198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CG Omega</vt:lpstr>
      <vt:lpstr>Symbol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DPW5 Summary</dc:title>
  <dc:creator>Edward Tinoco</dc:creator>
  <cp:lastModifiedBy>Laflin, Kelly</cp:lastModifiedBy>
  <cp:revision>517</cp:revision>
  <cp:lastPrinted>2016-05-28T06:30:03Z</cp:lastPrinted>
  <dcterms:created xsi:type="dcterms:W3CDTF">2012-06-24T20:03:30Z</dcterms:created>
  <dcterms:modified xsi:type="dcterms:W3CDTF">2022-06-23T20:18:46Z</dcterms:modified>
</cp:coreProperties>
</file>